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Alexandria"/>
      <p:regular r:id="rId13"/>
    </p:embeddedFont>
    <p:embeddedFont>
      <p:font typeface="Alexandria"/>
      <p:regular r:id="rId14"/>
    </p:embeddedFont>
    <p:embeddedFont>
      <p:font typeface="Nobile"/>
      <p:regular r:id="rId15"/>
    </p:embeddedFont>
    <p:embeddedFont>
      <p:font typeface="Nobile"/>
      <p:regular r:id="rId16"/>
    </p:embeddedFont>
    <p:embeddedFont>
      <p:font typeface="Nobile"/>
      <p:regular r:id="rId17"/>
    </p:embeddedFont>
    <p:embeddedFont>
      <p:font typeface="Nobile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2-2.png>
</file>

<file path=ppt/media/image-3-1.png>
</file>

<file path=ppt/media/image-4-1.png>
</file>

<file path=ppt/media/image-4-2.png>
</file>

<file path=ppt/media/image-4-3.png>
</file>

<file path=ppt/media/image-4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717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Tracking-Trilha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20703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Monitoramento embarcado para ciclistas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519481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Autores: Thiago Carrijo &amp; Miguel Carvalho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191" y="603647"/>
            <a:ext cx="5588556" cy="685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Problema e Objetivo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68191" y="1838206"/>
            <a:ext cx="2743795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Problema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768191" y="2400657"/>
            <a:ext cx="6279237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Necessidade de monitoramento da condição física de ciclistas em tempo real.</a:t>
            </a:r>
            <a:endParaRPr lang="en-US" sz="17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8191" y="3350062"/>
            <a:ext cx="6279237" cy="418611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90592" y="1838206"/>
            <a:ext cx="2743795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Objetivo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590592" y="2400657"/>
            <a:ext cx="6279237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Coletar e analisar sinais vitais e movimento para alertar situações críticas.</a:t>
            </a:r>
            <a:endParaRPr lang="en-US" sz="17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592" y="3350062"/>
            <a:ext cx="6279237" cy="41206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962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Hardware Principal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85311"/>
            <a:ext cx="3664744" cy="2403396"/>
          </a:xfrm>
          <a:prstGeom prst="roundRect">
            <a:avLst>
              <a:gd name="adj" fmla="val 6087"/>
            </a:avLst>
          </a:prstGeom>
          <a:solidFill>
            <a:srgbClr val="F9F9FF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2454831"/>
            <a:ext cx="3664744" cy="121920"/>
          </a:xfrm>
          <a:prstGeom prst="roundRect">
            <a:avLst>
              <a:gd name="adj" fmla="val 78139"/>
            </a:avLst>
          </a:prstGeom>
          <a:solidFill>
            <a:srgbClr val="1B54DA"/>
          </a:solidFill>
          <a:ln/>
        </p:spPr>
      </p:sp>
      <p:sp>
        <p:nvSpPr>
          <p:cNvPr id="6" name="Shape 3"/>
          <p:cNvSpPr/>
          <p:nvPr/>
        </p:nvSpPr>
        <p:spPr>
          <a:xfrm>
            <a:off x="2285940" y="214514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54DA"/>
          </a:solidFill>
          <a:ln/>
        </p:spPr>
      </p:sp>
      <p:sp>
        <p:nvSpPr>
          <p:cNvPr id="7" name="Text 4"/>
          <p:cNvSpPr/>
          <p:nvPr/>
        </p:nvSpPr>
        <p:spPr>
          <a:xfrm>
            <a:off x="2490014" y="231528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051084" y="3052286"/>
            <a:ext cx="28414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Raspberry Pi Pico W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3542705"/>
            <a:ext cx="31501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(BitDogLab / pico-sdk)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685348" y="2485311"/>
            <a:ext cx="3664863" cy="2403396"/>
          </a:xfrm>
          <a:prstGeom prst="roundRect">
            <a:avLst>
              <a:gd name="adj" fmla="val 6087"/>
            </a:avLst>
          </a:prstGeom>
          <a:solidFill>
            <a:srgbClr val="F9F9FF"/>
          </a:solidFill>
          <a:ln/>
        </p:spPr>
      </p:sp>
      <p:sp>
        <p:nvSpPr>
          <p:cNvPr id="11" name="Shape 8"/>
          <p:cNvSpPr/>
          <p:nvPr/>
        </p:nvSpPr>
        <p:spPr>
          <a:xfrm>
            <a:off x="4685348" y="2454831"/>
            <a:ext cx="3664863" cy="121920"/>
          </a:xfrm>
          <a:prstGeom prst="roundRect">
            <a:avLst>
              <a:gd name="adj" fmla="val 78139"/>
            </a:avLst>
          </a:prstGeom>
          <a:solidFill>
            <a:srgbClr val="1B54DA"/>
          </a:solidFill>
          <a:ln/>
        </p:spPr>
      </p:sp>
      <p:sp>
        <p:nvSpPr>
          <p:cNvPr id="12" name="Shape 9"/>
          <p:cNvSpPr/>
          <p:nvPr/>
        </p:nvSpPr>
        <p:spPr>
          <a:xfrm>
            <a:off x="6177498" y="214514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54DA"/>
          </a:solidFill>
          <a:ln/>
        </p:spPr>
      </p:sp>
      <p:sp>
        <p:nvSpPr>
          <p:cNvPr id="13" name="Text 10"/>
          <p:cNvSpPr/>
          <p:nvPr/>
        </p:nvSpPr>
        <p:spPr>
          <a:xfrm>
            <a:off x="6381571" y="231528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4942642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Sensores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42642" y="3542705"/>
            <a:ext cx="31502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MAX3010X (oximetria + batimentos), IMU6050 (aceleração)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93790" y="5455682"/>
            <a:ext cx="7556421" cy="1677591"/>
          </a:xfrm>
          <a:prstGeom prst="roundRect">
            <a:avLst>
              <a:gd name="adj" fmla="val 8721"/>
            </a:avLst>
          </a:prstGeom>
          <a:solidFill>
            <a:srgbClr val="F9F9FF"/>
          </a:solidFill>
          <a:ln/>
        </p:spPr>
      </p:sp>
      <p:sp>
        <p:nvSpPr>
          <p:cNvPr id="17" name="Shape 14"/>
          <p:cNvSpPr/>
          <p:nvPr/>
        </p:nvSpPr>
        <p:spPr>
          <a:xfrm>
            <a:off x="793790" y="5425202"/>
            <a:ext cx="7556421" cy="121920"/>
          </a:xfrm>
          <a:prstGeom prst="roundRect">
            <a:avLst>
              <a:gd name="adj" fmla="val 78139"/>
            </a:avLst>
          </a:prstGeom>
          <a:solidFill>
            <a:srgbClr val="1B54DA"/>
          </a:solidFill>
          <a:ln/>
        </p:spPr>
      </p:sp>
      <p:sp>
        <p:nvSpPr>
          <p:cNvPr id="18" name="Shape 15"/>
          <p:cNvSpPr/>
          <p:nvPr/>
        </p:nvSpPr>
        <p:spPr>
          <a:xfrm>
            <a:off x="4231779" y="511552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54DA"/>
          </a:solidFill>
          <a:ln/>
        </p:spPr>
      </p:sp>
      <p:sp>
        <p:nvSpPr>
          <p:cNvPr id="19" name="Text 16"/>
          <p:cNvSpPr/>
          <p:nvPr/>
        </p:nvSpPr>
        <p:spPr>
          <a:xfrm>
            <a:off x="4435852" y="528566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1051084" y="6022658"/>
            <a:ext cx="29539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Periféricos Opcionais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1051084" y="6513076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GPS_GY-NEO6MV2, OLED, leitor de cartão SD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0744"/>
            <a:ext cx="92021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Funcionalidades da Versão Atual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53151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58758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54DA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2736413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4948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Coleta Contínua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985260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Batimentos, oxigenação e aceleração.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2353151"/>
            <a:ext cx="6408063" cy="2229445"/>
          </a:xfrm>
          <a:prstGeom prst="roundRect">
            <a:avLst>
              <a:gd name="adj" fmla="val 427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62982" y="258758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54DA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0148" y="2736413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62982" y="3494842"/>
            <a:ext cx="32346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Verificação de Limiares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62982" y="3985260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Configuráveis via página web.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3790" y="4809411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1028224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54DA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5192673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28224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Alerta por Buzzer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1028224" y="644151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Frequência ~ severidade.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428548" y="4809411"/>
            <a:ext cx="6408063" cy="2229445"/>
          </a:xfrm>
          <a:prstGeom prst="roundRect">
            <a:avLst>
              <a:gd name="adj" fmla="val 427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62982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54DA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148" y="5192673"/>
            <a:ext cx="306110" cy="38266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62982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Armazenamento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62982" y="6441519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Configuração no SD.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67987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Resultados e Limitações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 que já funciona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Detecção de níveis críticos e queda livre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Configuração via web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Logs no SD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Limitações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Apenas alertas simples por buzzer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Falta de sensores que planejamos adicionar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93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Próximos Passos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68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Futuro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628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Sensor qualidade do ar, UV, magnetômetro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050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Melhorias na interface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472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Transmissão em tempo real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2025-09-15T12:11:02Z</dcterms:created>
  <dcterms:modified xsi:type="dcterms:W3CDTF">2025-09-15T12:11:02Z</dcterms:modified>
</cp:coreProperties>
</file>